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2680" y="-1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026-B8C8-CA4B-8C20-DBCCF45D5CA4}" type="datetimeFigureOut">
              <a:rPr lang="nl-NL" smtClean="0"/>
              <a:pPr/>
              <a:t>15-04-2014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B102-C123-5944-A054-BF1B4E07797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026-B8C8-CA4B-8C20-DBCCF45D5CA4}" type="datetimeFigureOut">
              <a:rPr lang="nl-NL" smtClean="0"/>
              <a:pPr/>
              <a:t>15-04-2014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B102-C123-5944-A054-BF1B4E07797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026-B8C8-CA4B-8C20-DBCCF45D5CA4}" type="datetimeFigureOut">
              <a:rPr lang="nl-NL" smtClean="0"/>
              <a:pPr/>
              <a:t>15-04-2014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B102-C123-5944-A054-BF1B4E07797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026-B8C8-CA4B-8C20-DBCCF45D5CA4}" type="datetimeFigureOut">
              <a:rPr lang="nl-NL" smtClean="0"/>
              <a:pPr/>
              <a:t>15-04-2014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B102-C123-5944-A054-BF1B4E07797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026-B8C8-CA4B-8C20-DBCCF45D5CA4}" type="datetimeFigureOut">
              <a:rPr lang="nl-NL" smtClean="0"/>
              <a:pPr/>
              <a:t>15-04-2014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B102-C123-5944-A054-BF1B4E07797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026-B8C8-CA4B-8C20-DBCCF45D5CA4}" type="datetimeFigureOut">
              <a:rPr lang="nl-NL" smtClean="0"/>
              <a:pPr/>
              <a:t>15-04-2014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B102-C123-5944-A054-BF1B4E07797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026-B8C8-CA4B-8C20-DBCCF45D5CA4}" type="datetimeFigureOut">
              <a:rPr lang="nl-NL" smtClean="0"/>
              <a:pPr/>
              <a:t>15-04-2014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B102-C123-5944-A054-BF1B4E07797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026-B8C8-CA4B-8C20-DBCCF45D5CA4}" type="datetimeFigureOut">
              <a:rPr lang="nl-NL" smtClean="0"/>
              <a:pPr/>
              <a:t>15-04-2014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B102-C123-5944-A054-BF1B4E07797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026-B8C8-CA4B-8C20-DBCCF45D5CA4}" type="datetimeFigureOut">
              <a:rPr lang="nl-NL" smtClean="0"/>
              <a:pPr/>
              <a:t>15-04-2014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B102-C123-5944-A054-BF1B4E07797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026-B8C8-CA4B-8C20-DBCCF45D5CA4}" type="datetimeFigureOut">
              <a:rPr lang="nl-NL" smtClean="0"/>
              <a:pPr/>
              <a:t>15-04-2014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B102-C123-5944-A054-BF1B4E07797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026-B8C8-CA4B-8C20-DBCCF45D5CA4}" type="datetimeFigureOut">
              <a:rPr lang="nl-NL" smtClean="0"/>
              <a:pPr/>
              <a:t>15-04-2014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B102-C123-5944-A054-BF1B4E07797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F9026-B8C8-CA4B-8C20-DBCCF45D5CA4}" type="datetimeFigureOut">
              <a:rPr lang="nl-NL" smtClean="0"/>
              <a:pPr/>
              <a:t>15-04-2014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7B102-C123-5944-A054-BF1B4E07797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3296715" y="1199528"/>
            <a:ext cx="282210" cy="23028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0" y="166778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err="1" smtClean="0"/>
              <a:t>Timeline</a:t>
            </a:r>
            <a:r>
              <a:rPr lang="nl-NL" dirty="0" smtClean="0"/>
              <a:t> </a:t>
            </a:r>
            <a:r>
              <a:rPr lang="nl-NL" dirty="0" err="1" smtClean="0"/>
              <a:t>Bagh-e</a:t>
            </a:r>
            <a:r>
              <a:rPr lang="nl-NL" dirty="0" smtClean="0"/>
              <a:t> Jehan </a:t>
            </a:r>
            <a:r>
              <a:rPr lang="nl-NL" dirty="0" err="1" smtClean="0"/>
              <a:t>Nama</a:t>
            </a:r>
            <a:r>
              <a:rPr lang="nl-NL" dirty="0" smtClean="0"/>
              <a:t> </a:t>
            </a:r>
            <a:r>
              <a:rPr lang="nl-NL" dirty="0" err="1" smtClean="0"/>
              <a:t>Palace</a:t>
            </a:r>
            <a:r>
              <a:rPr lang="nl-NL" dirty="0" smtClean="0"/>
              <a:t> 2006-2012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3296715" y="1199528"/>
            <a:ext cx="2822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</a:t>
            </a:r>
          </a:p>
          <a:p>
            <a:r>
              <a:rPr lang="nl-NL" dirty="0" smtClean="0"/>
              <a:t>0</a:t>
            </a:r>
          </a:p>
          <a:p>
            <a:r>
              <a:rPr lang="nl-NL" dirty="0" smtClean="0"/>
              <a:t>0</a:t>
            </a:r>
          </a:p>
          <a:p>
            <a:r>
              <a:rPr lang="nl-NL" dirty="0"/>
              <a:t>6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166761" y="962189"/>
            <a:ext cx="2976022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1200" dirty="0" smtClean="0"/>
          </a:p>
          <a:p>
            <a:pPr lvl="0"/>
            <a:endParaRPr lang="en-US" sz="1200" dirty="0" smtClean="0"/>
          </a:p>
          <a:p>
            <a:pPr lvl="0"/>
            <a:endParaRPr lang="en-US" sz="1200" dirty="0" smtClean="0"/>
          </a:p>
          <a:p>
            <a:pPr lvl="0"/>
            <a:r>
              <a:rPr lang="en-US" sz="1200" dirty="0" smtClean="0"/>
              <a:t>Dutch </a:t>
            </a:r>
            <a:r>
              <a:rPr lang="en-US" sz="1200" dirty="0"/>
              <a:t>architect Anne </a:t>
            </a:r>
            <a:r>
              <a:rPr lang="en-US" sz="1200" dirty="0" err="1"/>
              <a:t>Feenstra</a:t>
            </a:r>
            <a:r>
              <a:rPr lang="en-US" sz="1200" dirty="0"/>
              <a:t> (from AFIR architects) made measurements of the site, drafted building analyses and basic architectural drawings of the palace</a:t>
            </a:r>
            <a:r>
              <a:rPr lang="en-US" sz="1200" dirty="0" smtClean="0"/>
              <a:t>.</a:t>
            </a:r>
          </a:p>
          <a:p>
            <a:pPr lvl="0"/>
            <a:endParaRPr lang="en-US" sz="1200" dirty="0" smtClean="0"/>
          </a:p>
          <a:p>
            <a:pPr lvl="0"/>
            <a:endParaRPr lang="en-US" sz="1200" dirty="0" smtClean="0"/>
          </a:p>
          <a:p>
            <a:pPr lvl="0"/>
            <a:endParaRPr lang="en-US" sz="1200" dirty="0" smtClean="0"/>
          </a:p>
          <a:p>
            <a:pPr lvl="0"/>
            <a:endParaRPr lang="en-US" sz="1200" dirty="0" smtClean="0"/>
          </a:p>
          <a:p>
            <a:pPr lvl="0"/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Second </a:t>
            </a:r>
            <a:r>
              <a:rPr lang="en-US" sz="1200" dirty="0"/>
              <a:t>half 2007: start of the renovations. Most renovations were postponed to 2008 because of the safety situation in Afghanistan and the upcoming UNESCO report</a:t>
            </a:r>
            <a:r>
              <a:rPr lang="en-US" sz="1200" dirty="0" smtClean="0"/>
              <a:t>.</a:t>
            </a:r>
          </a:p>
          <a:p>
            <a:endParaRPr lang="en-US" sz="1200" dirty="0" smtClean="0"/>
          </a:p>
          <a:p>
            <a:pPr lvl="0"/>
            <a:r>
              <a:rPr lang="en-US" sz="1200" dirty="0" smtClean="0"/>
              <a:t>Technical drawings for the renovations were made together with AFIR architects.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pPr lvl="0"/>
            <a:endParaRPr lang="en-US" sz="1200" dirty="0" smtClean="0"/>
          </a:p>
          <a:p>
            <a:pPr lvl="0"/>
            <a:endParaRPr lang="en-US" sz="1200" dirty="0" smtClean="0"/>
          </a:p>
          <a:p>
            <a:pPr lvl="0"/>
            <a:r>
              <a:rPr lang="en-US" sz="1200" dirty="0" smtClean="0"/>
              <a:t>The </a:t>
            </a:r>
            <a:r>
              <a:rPr lang="en-US" sz="1200" dirty="0"/>
              <a:t>action plans for the renovation works at the palace were approved by the Ministry of Information and Culture</a:t>
            </a:r>
            <a:r>
              <a:rPr lang="en-US" sz="1200" dirty="0" smtClean="0"/>
              <a:t>.</a:t>
            </a:r>
          </a:p>
          <a:p>
            <a:pPr lvl="0"/>
            <a:endParaRPr lang="en-US" sz="1200" dirty="0" smtClean="0"/>
          </a:p>
          <a:p>
            <a:r>
              <a:rPr lang="en-US" sz="1200" dirty="0"/>
              <a:t>Winter: The east tower collapsed. This and other structurally dangerous parts of the palace served as the starting point for further renovations</a:t>
            </a:r>
            <a:r>
              <a:rPr lang="en-US" sz="1200" dirty="0" smtClean="0"/>
              <a:t>.</a:t>
            </a:r>
          </a:p>
          <a:p>
            <a:endParaRPr lang="en-US" sz="1200" dirty="0" smtClean="0"/>
          </a:p>
          <a:p>
            <a:pPr lvl="0"/>
            <a:r>
              <a:rPr lang="en-US" sz="1200" dirty="0"/>
              <a:t>Old military items like Russian tanks were removed from the garden.</a:t>
            </a:r>
          </a:p>
          <a:p>
            <a:endParaRPr lang="en-US" sz="1200" dirty="0" smtClean="0"/>
          </a:p>
          <a:p>
            <a:pPr lvl="0"/>
            <a:endParaRPr lang="en-US" sz="1200" dirty="0" smtClean="0"/>
          </a:p>
          <a:p>
            <a:endParaRPr lang="en-US" sz="1200" dirty="0" smtClean="0"/>
          </a:p>
          <a:p>
            <a:pPr lvl="0"/>
            <a:endParaRPr lang="en-US" sz="1200" dirty="0" smtClean="0"/>
          </a:p>
          <a:p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3809822" y="962189"/>
            <a:ext cx="2886230" cy="7940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1200" dirty="0" smtClean="0"/>
          </a:p>
          <a:p>
            <a:pPr lvl="0"/>
            <a:endParaRPr lang="en-US" sz="1200" dirty="0" smtClean="0"/>
          </a:p>
          <a:p>
            <a:pPr lvl="0"/>
            <a:endParaRPr lang="en-US" sz="1200" dirty="0" smtClean="0"/>
          </a:p>
          <a:p>
            <a:pPr lvl="0"/>
            <a:endParaRPr lang="en-US" sz="1200" dirty="0" smtClean="0"/>
          </a:p>
          <a:p>
            <a:pPr lvl="0"/>
            <a:endParaRPr lang="en-US" sz="1200" dirty="0" smtClean="0"/>
          </a:p>
          <a:p>
            <a:pPr lvl="0"/>
            <a:endParaRPr lang="en-US" sz="1200" dirty="0" smtClean="0"/>
          </a:p>
          <a:p>
            <a:pPr lvl="0"/>
            <a:endParaRPr lang="en-US" sz="1200" dirty="0" smtClean="0"/>
          </a:p>
          <a:p>
            <a:pPr lvl="0"/>
            <a:endParaRPr lang="en-US" sz="1200" dirty="0" smtClean="0"/>
          </a:p>
          <a:p>
            <a:pPr lvl="0"/>
            <a:endParaRPr lang="en-US" sz="1200" dirty="0" smtClean="0"/>
          </a:p>
          <a:p>
            <a:pPr lvl="0"/>
            <a:endParaRPr lang="en-US" sz="1200" dirty="0" smtClean="0"/>
          </a:p>
          <a:p>
            <a:pPr lvl="0"/>
            <a:endParaRPr lang="en-US" sz="1200" dirty="0" smtClean="0"/>
          </a:p>
          <a:p>
            <a:pPr lvl="0"/>
            <a:endParaRPr lang="en-US" sz="1200" dirty="0" smtClean="0"/>
          </a:p>
          <a:p>
            <a:pPr lvl="0"/>
            <a:endParaRPr lang="en-US" sz="1200" dirty="0" smtClean="0"/>
          </a:p>
          <a:p>
            <a:pPr lvl="0"/>
            <a:endParaRPr lang="en-US" sz="1200" dirty="0" smtClean="0"/>
          </a:p>
          <a:p>
            <a:pPr lvl="0"/>
            <a:r>
              <a:rPr lang="en-US" sz="1200" dirty="0" smtClean="0"/>
              <a:t>Basic </a:t>
            </a:r>
            <a:r>
              <a:rPr lang="en-US" sz="1200" dirty="0"/>
              <a:t>damages to the building were analyzed</a:t>
            </a:r>
            <a:r>
              <a:rPr lang="en-US" sz="1200" dirty="0" smtClean="0"/>
              <a:t>.</a:t>
            </a:r>
          </a:p>
          <a:p>
            <a:pPr lvl="0"/>
            <a:endParaRPr lang="en-US" sz="1200" dirty="0" smtClean="0"/>
          </a:p>
          <a:p>
            <a:r>
              <a:rPr lang="en-US" sz="1200" dirty="0"/>
              <a:t>First half 2007: several visits to the palace took place for the preparations for the renovations</a:t>
            </a:r>
            <a:r>
              <a:rPr lang="en-US" sz="1200" dirty="0" smtClean="0"/>
              <a:t>.</a:t>
            </a:r>
          </a:p>
          <a:p>
            <a:endParaRPr lang="en-US" sz="1200" dirty="0" smtClean="0"/>
          </a:p>
          <a:p>
            <a:pPr lvl="0"/>
            <a:endParaRPr lang="en-US" sz="1200" dirty="0" smtClean="0"/>
          </a:p>
          <a:p>
            <a:pPr lvl="0"/>
            <a:endParaRPr lang="en-US" sz="1200" dirty="0" smtClean="0"/>
          </a:p>
          <a:p>
            <a:pPr lvl="0"/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2</a:t>
            </a:r>
            <a:r>
              <a:rPr lang="en-US" sz="1200" baseline="30000" dirty="0" smtClean="0"/>
              <a:t>nd</a:t>
            </a:r>
            <a:r>
              <a:rPr lang="en-US" sz="1200" dirty="0" smtClean="0"/>
              <a:t> </a:t>
            </a:r>
            <a:r>
              <a:rPr lang="en-US" sz="1200" dirty="0"/>
              <a:t>of August: beginning of actual renovations</a:t>
            </a:r>
            <a:r>
              <a:rPr lang="en-US" sz="1200" dirty="0" smtClean="0"/>
              <a:t>.</a:t>
            </a:r>
          </a:p>
          <a:p>
            <a:endParaRPr lang="en-US" sz="1200" dirty="0" smtClean="0"/>
          </a:p>
          <a:p>
            <a:pPr lvl="0"/>
            <a:r>
              <a:rPr lang="en-US" sz="1200" dirty="0"/>
              <a:t>The main gate in the North was stabilized. Two other entrances were blocked of because there was a chance the stairs there could collapse</a:t>
            </a:r>
            <a:r>
              <a:rPr lang="en-US" sz="1200" dirty="0" smtClean="0"/>
              <a:t>.</a:t>
            </a:r>
          </a:p>
          <a:p>
            <a:pPr lvl="0"/>
            <a:endParaRPr lang="en-US" sz="1200" dirty="0" smtClean="0"/>
          </a:p>
          <a:p>
            <a:r>
              <a:rPr lang="en-US" sz="1200" dirty="0"/>
              <a:t>The south wall was cleaned and repaired.</a:t>
            </a:r>
          </a:p>
          <a:p>
            <a:pPr lvl="0"/>
            <a:endParaRPr lang="en-US" sz="1200" dirty="0" smtClean="0"/>
          </a:p>
          <a:p>
            <a:endParaRPr lang="en-US" sz="1200" dirty="0" smtClean="0"/>
          </a:p>
          <a:p>
            <a:pPr lvl="0"/>
            <a:endParaRPr lang="en-US" sz="1200" dirty="0" smtClean="0"/>
          </a:p>
          <a:p>
            <a:endParaRPr lang="en-US" sz="1200" dirty="0" smtClean="0"/>
          </a:p>
          <a:p>
            <a:pPr lvl="0"/>
            <a:endParaRPr lang="en-US" sz="1200" dirty="0" smtClean="0"/>
          </a:p>
          <a:p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3296715" y="3507852"/>
            <a:ext cx="282210" cy="232942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3296715" y="3528954"/>
            <a:ext cx="2822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</a:t>
            </a:r>
          </a:p>
          <a:p>
            <a:r>
              <a:rPr lang="nl-NL" dirty="0" smtClean="0"/>
              <a:t>0</a:t>
            </a:r>
          </a:p>
          <a:p>
            <a:r>
              <a:rPr lang="nl-NL" dirty="0" smtClean="0"/>
              <a:t>0</a:t>
            </a:r>
          </a:p>
          <a:p>
            <a:r>
              <a:rPr lang="nl-NL" dirty="0"/>
              <a:t>7</a:t>
            </a:r>
          </a:p>
        </p:txBody>
      </p:sp>
      <p:sp>
        <p:nvSpPr>
          <p:cNvPr id="11" name="Rechthoek 10"/>
          <p:cNvSpPr/>
          <p:nvPr/>
        </p:nvSpPr>
        <p:spPr>
          <a:xfrm>
            <a:off x="3296715" y="5837278"/>
            <a:ext cx="282210" cy="280638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/>
          <p:cNvSpPr txBox="1"/>
          <p:nvPr/>
        </p:nvSpPr>
        <p:spPr>
          <a:xfrm>
            <a:off x="3296715" y="6132813"/>
            <a:ext cx="2822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</a:t>
            </a:r>
          </a:p>
          <a:p>
            <a:r>
              <a:rPr lang="nl-NL" dirty="0" smtClean="0"/>
              <a:t>0</a:t>
            </a:r>
          </a:p>
          <a:p>
            <a:r>
              <a:rPr lang="nl-NL" dirty="0" smtClean="0"/>
              <a:t>0</a:t>
            </a:r>
          </a:p>
          <a:p>
            <a:r>
              <a:rPr lang="nl-NL" dirty="0"/>
              <a:t>8</a:t>
            </a:r>
          </a:p>
        </p:txBody>
      </p:sp>
      <p:sp>
        <p:nvSpPr>
          <p:cNvPr id="13" name="Pijl links 12"/>
          <p:cNvSpPr/>
          <p:nvPr/>
        </p:nvSpPr>
        <p:spPr>
          <a:xfrm>
            <a:off x="3065817" y="1950036"/>
            <a:ext cx="230898" cy="179609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Pijl links 13"/>
          <p:cNvSpPr/>
          <p:nvPr/>
        </p:nvSpPr>
        <p:spPr>
          <a:xfrm>
            <a:off x="3065817" y="3630659"/>
            <a:ext cx="230898" cy="179609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Pijl links 14"/>
          <p:cNvSpPr/>
          <p:nvPr/>
        </p:nvSpPr>
        <p:spPr>
          <a:xfrm>
            <a:off x="3065817" y="6106691"/>
            <a:ext cx="230898" cy="179609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Pijl links 15"/>
          <p:cNvSpPr/>
          <p:nvPr/>
        </p:nvSpPr>
        <p:spPr>
          <a:xfrm>
            <a:off x="3065817" y="6696833"/>
            <a:ext cx="230898" cy="179609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Pijl links 16"/>
          <p:cNvSpPr/>
          <p:nvPr/>
        </p:nvSpPr>
        <p:spPr>
          <a:xfrm>
            <a:off x="3065817" y="7646193"/>
            <a:ext cx="230898" cy="179609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Pijl rechts 17"/>
          <p:cNvSpPr/>
          <p:nvPr/>
        </p:nvSpPr>
        <p:spPr>
          <a:xfrm>
            <a:off x="3578925" y="3720463"/>
            <a:ext cx="230897" cy="179609"/>
          </a:xfrm>
          <a:prstGeom prst="lef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Pijl rechts 18"/>
          <p:cNvSpPr/>
          <p:nvPr/>
        </p:nvSpPr>
        <p:spPr>
          <a:xfrm>
            <a:off x="3578925" y="4310605"/>
            <a:ext cx="230897" cy="179609"/>
          </a:xfrm>
          <a:prstGeom prst="lef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Pijl rechts 19"/>
          <p:cNvSpPr/>
          <p:nvPr/>
        </p:nvSpPr>
        <p:spPr>
          <a:xfrm>
            <a:off x="3578925" y="6106691"/>
            <a:ext cx="230897" cy="179609"/>
          </a:xfrm>
          <a:prstGeom prst="lef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Pijl rechts 20"/>
          <p:cNvSpPr/>
          <p:nvPr/>
        </p:nvSpPr>
        <p:spPr>
          <a:xfrm>
            <a:off x="3578925" y="6607028"/>
            <a:ext cx="230897" cy="179609"/>
          </a:xfrm>
          <a:prstGeom prst="lef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Pijl rechts 21"/>
          <p:cNvSpPr/>
          <p:nvPr/>
        </p:nvSpPr>
        <p:spPr>
          <a:xfrm>
            <a:off x="3578925" y="7466584"/>
            <a:ext cx="230897" cy="179609"/>
          </a:xfrm>
          <a:prstGeom prst="lef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Pijl links 22"/>
          <p:cNvSpPr/>
          <p:nvPr/>
        </p:nvSpPr>
        <p:spPr>
          <a:xfrm>
            <a:off x="3065817" y="4770906"/>
            <a:ext cx="230898" cy="179609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3296715" y="0"/>
            <a:ext cx="282210" cy="354022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3296715" y="575455"/>
            <a:ext cx="2822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</a:t>
            </a:r>
          </a:p>
          <a:p>
            <a:r>
              <a:rPr lang="nl-NL" dirty="0" smtClean="0"/>
              <a:t>0</a:t>
            </a:r>
          </a:p>
          <a:p>
            <a:r>
              <a:rPr lang="nl-NL" dirty="0" smtClean="0"/>
              <a:t>0</a:t>
            </a:r>
          </a:p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153933" y="216238"/>
            <a:ext cx="2988850" cy="9048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dirty="0"/>
              <a:t>Structural renovations of the palace building were carried out like restructuring of the walls and repair of the main entrance</a:t>
            </a:r>
            <a:r>
              <a:rPr lang="en-US" sz="1200" dirty="0" smtClean="0"/>
              <a:t>.</a:t>
            </a:r>
          </a:p>
          <a:p>
            <a:pPr lvl="0"/>
            <a:endParaRPr lang="en-US" sz="1200" dirty="0" smtClean="0"/>
          </a:p>
          <a:p>
            <a:r>
              <a:rPr lang="en-US" sz="1200" dirty="0"/>
              <a:t>Many activities were carried out in the palace garden. Walls and towers were reconstructed and repaired. The south entrance was restored and the southwest tower was rebuilt</a:t>
            </a:r>
            <a:r>
              <a:rPr lang="en-US" sz="1200" dirty="0" smtClean="0"/>
              <a:t>.</a:t>
            </a:r>
          </a:p>
          <a:p>
            <a:endParaRPr lang="en-US" sz="1200" dirty="0" smtClean="0"/>
          </a:p>
          <a:p>
            <a:pPr lvl="0"/>
            <a:r>
              <a:rPr lang="en-US" sz="1200" dirty="0"/>
              <a:t>500 children received the program presentation and information about the history of their own city. The program will continue in 2010</a:t>
            </a:r>
            <a:r>
              <a:rPr lang="en-US" sz="1200" dirty="0" smtClean="0"/>
              <a:t>.</a:t>
            </a:r>
          </a:p>
          <a:p>
            <a:pPr lvl="0"/>
            <a:endParaRPr lang="en-US" sz="1200" dirty="0" smtClean="0"/>
          </a:p>
          <a:p>
            <a:pPr lvl="0"/>
            <a:endParaRPr lang="en-US" sz="1200" dirty="0" smtClean="0"/>
          </a:p>
          <a:p>
            <a:pPr lvl="0"/>
            <a:endParaRPr lang="en-US" sz="1200" dirty="0" smtClean="0"/>
          </a:p>
          <a:p>
            <a:pPr lvl="0"/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April</a:t>
            </a:r>
            <a:r>
              <a:rPr lang="en-US" sz="1200" dirty="0"/>
              <a:t>: Native fruit trees were planted in the garden up to a total of 80 species</a:t>
            </a:r>
            <a:r>
              <a:rPr lang="en-US" sz="1200" dirty="0" smtClean="0"/>
              <a:t>.</a:t>
            </a:r>
          </a:p>
          <a:p>
            <a:endParaRPr lang="en-US" sz="1200" dirty="0" smtClean="0"/>
          </a:p>
          <a:p>
            <a:pPr lvl="0"/>
            <a:r>
              <a:rPr lang="en-US" sz="1200" dirty="0"/>
              <a:t>Plans were made for a photo-exhibition on the projects at the national museum and the palace to generate more awareness for the Afghan culture and heritage</a:t>
            </a:r>
            <a:r>
              <a:rPr lang="en-US" sz="1200" dirty="0" smtClean="0"/>
              <a:t>.</a:t>
            </a:r>
          </a:p>
          <a:p>
            <a:pPr lvl="0"/>
            <a:endParaRPr lang="en-US" sz="1200" dirty="0" smtClean="0"/>
          </a:p>
          <a:p>
            <a:pPr lvl="0"/>
            <a:endParaRPr lang="en-US" sz="1200" dirty="0" smtClean="0"/>
          </a:p>
          <a:p>
            <a:pPr lvl="0"/>
            <a:endParaRPr lang="en-US" sz="1200" dirty="0" smtClean="0"/>
          </a:p>
          <a:p>
            <a:pPr lvl="0"/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  <a:p>
            <a:r>
              <a:rPr lang="en-US" sz="1200" dirty="0" smtClean="0"/>
              <a:t>Plans </a:t>
            </a:r>
            <a:r>
              <a:rPr lang="en-US" sz="1200" dirty="0"/>
              <a:t>we made to install an electricity line. These plans were made in cooperation with the ministry of Water &amp; energy</a:t>
            </a:r>
            <a:r>
              <a:rPr lang="en-US" sz="1200" dirty="0" smtClean="0"/>
              <a:t>.</a:t>
            </a:r>
          </a:p>
          <a:p>
            <a:endParaRPr lang="en-US" sz="1200" dirty="0" smtClean="0"/>
          </a:p>
          <a:p>
            <a:pPr lvl="0"/>
            <a:r>
              <a:rPr lang="en-US" sz="1200" dirty="0"/>
              <a:t>The training program and capacity building was extended, but focused more on the future function of the palace: that of museum. New trainees were included in the training program.</a:t>
            </a:r>
          </a:p>
          <a:p>
            <a:endParaRPr lang="en-US" sz="1200" dirty="0" smtClean="0"/>
          </a:p>
          <a:p>
            <a:pPr lvl="0"/>
            <a:endParaRPr lang="en-US" sz="1200" dirty="0" smtClean="0"/>
          </a:p>
          <a:p>
            <a:endParaRPr lang="en-US" sz="1200" dirty="0" smtClean="0"/>
          </a:p>
          <a:p>
            <a:pPr lvl="0"/>
            <a:endParaRPr lang="en-US" sz="1200" dirty="0" smtClean="0"/>
          </a:p>
          <a:p>
            <a:endParaRPr lang="en-US" sz="1200" dirty="0" smtClean="0"/>
          </a:p>
          <a:p>
            <a:pPr lvl="0"/>
            <a:endParaRPr lang="en-US" sz="1200" dirty="0" smtClean="0"/>
          </a:p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3809822" y="216238"/>
            <a:ext cx="2886230" cy="9233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dirty="0"/>
              <a:t>New floors were laid out in the west wing</a:t>
            </a:r>
            <a:r>
              <a:rPr lang="en-US" sz="1200" dirty="0" smtClean="0"/>
              <a:t>.</a:t>
            </a:r>
          </a:p>
          <a:p>
            <a:pPr lvl="0"/>
            <a:endParaRPr lang="en-US" sz="1200" dirty="0" smtClean="0"/>
          </a:p>
          <a:p>
            <a:r>
              <a:rPr lang="en-US" sz="1200" dirty="0"/>
              <a:t>Designs were completed for a new office in cooperation with AFIR architects.</a:t>
            </a:r>
            <a:r>
              <a:rPr lang="en-US" sz="1200" dirty="0" smtClean="0"/>
              <a:t> </a:t>
            </a:r>
          </a:p>
          <a:p>
            <a:endParaRPr lang="en-US" sz="1200" dirty="0" smtClean="0"/>
          </a:p>
          <a:p>
            <a:pPr lvl="0"/>
            <a:r>
              <a:rPr lang="en-US" sz="1200" dirty="0"/>
              <a:t>Educational and awareness programs: the program was written in Dari. </a:t>
            </a:r>
            <a:endParaRPr lang="en-US" sz="1200" dirty="0" smtClean="0"/>
          </a:p>
          <a:p>
            <a:endParaRPr lang="en-US" sz="1200" dirty="0" smtClean="0"/>
          </a:p>
          <a:p>
            <a:pPr lvl="0"/>
            <a:r>
              <a:rPr lang="en-US" sz="1200" dirty="0"/>
              <a:t>August: local community around the palace was interviewed and photographed; this was used to create awareness activities in Afghanistan and the Netherlands</a:t>
            </a:r>
            <a:r>
              <a:rPr lang="en-US" sz="1200" dirty="0" smtClean="0"/>
              <a:t>.</a:t>
            </a:r>
          </a:p>
          <a:p>
            <a:pPr lvl="0"/>
            <a:endParaRPr lang="en-US" sz="1200" dirty="0" smtClean="0"/>
          </a:p>
          <a:p>
            <a:r>
              <a:rPr lang="en-US" sz="1200" dirty="0"/>
              <a:t>Capacity building: Carpenters, masons, gardeners, builders etc were involved in the training program to build capacity in different crafts</a:t>
            </a:r>
            <a:r>
              <a:rPr lang="en-US" sz="1200" dirty="0" smtClean="0"/>
              <a:t>.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pPr lvl="0"/>
            <a:r>
              <a:rPr lang="en-US" sz="1200" dirty="0"/>
              <a:t>An additional 1355 children received the educational program and were taught by local teachers</a:t>
            </a:r>
            <a:r>
              <a:rPr lang="en-US" sz="1200" dirty="0" smtClean="0"/>
              <a:t>.</a:t>
            </a:r>
          </a:p>
          <a:p>
            <a:pPr lvl="0"/>
            <a:endParaRPr lang="en-US" sz="1200" dirty="0" smtClean="0"/>
          </a:p>
          <a:p>
            <a:r>
              <a:rPr lang="en-US" sz="1200" dirty="0"/>
              <a:t>Training programs for the different crafts were continued and were received positively by the local community</a:t>
            </a:r>
            <a:r>
              <a:rPr lang="en-US" sz="1200" dirty="0" smtClean="0"/>
              <a:t>.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pPr lvl="0"/>
            <a:endParaRPr lang="en-US" sz="1200" dirty="0" smtClean="0"/>
          </a:p>
          <a:p>
            <a:pPr lvl="0"/>
            <a:endParaRPr lang="en-US" sz="1200" dirty="0"/>
          </a:p>
          <a:p>
            <a:pPr lvl="0"/>
            <a:r>
              <a:rPr lang="en-US" sz="1200" dirty="0" smtClean="0"/>
              <a:t>The </a:t>
            </a:r>
            <a:r>
              <a:rPr lang="en-US" sz="1200" dirty="0"/>
              <a:t>palace was made suitable for museum purposes</a:t>
            </a:r>
            <a:r>
              <a:rPr lang="en-US" sz="1200" dirty="0" smtClean="0"/>
              <a:t>.</a:t>
            </a:r>
          </a:p>
          <a:p>
            <a:pPr lvl="0"/>
            <a:endParaRPr lang="en-US" sz="1200" dirty="0" smtClean="0"/>
          </a:p>
          <a:p>
            <a:r>
              <a:rPr lang="en-US" sz="1200" dirty="0"/>
              <a:t>A labyrinth was created in the palace garden</a:t>
            </a:r>
            <a:r>
              <a:rPr lang="en-US" sz="1200" dirty="0" smtClean="0"/>
              <a:t>.</a:t>
            </a:r>
          </a:p>
          <a:p>
            <a:endParaRPr lang="en-US" sz="1200" dirty="0" smtClean="0"/>
          </a:p>
          <a:p>
            <a:pPr lvl="0"/>
            <a:r>
              <a:rPr lang="en-US" sz="1200" dirty="0"/>
              <a:t>The educational program was also extended and new teachers were trained.</a:t>
            </a:r>
          </a:p>
          <a:p>
            <a:endParaRPr lang="en-US" sz="1200" dirty="0" smtClean="0"/>
          </a:p>
          <a:p>
            <a:pPr lvl="0"/>
            <a:endParaRPr lang="en-US" sz="1200" dirty="0" smtClean="0"/>
          </a:p>
          <a:p>
            <a:endParaRPr lang="en-US" sz="1200" dirty="0" smtClean="0"/>
          </a:p>
          <a:p>
            <a:pPr lvl="0"/>
            <a:endParaRPr lang="en-US" sz="1200" dirty="0" smtClean="0"/>
          </a:p>
          <a:p>
            <a:endParaRPr lang="en-US" sz="1200" dirty="0" smtClean="0"/>
          </a:p>
          <a:p>
            <a:pPr lvl="0"/>
            <a:endParaRPr lang="en-US" sz="1200" dirty="0" smtClean="0"/>
          </a:p>
          <a:p>
            <a:endParaRPr lang="en-US" sz="1200" dirty="0" smtClean="0"/>
          </a:p>
          <a:p>
            <a:pPr lvl="0"/>
            <a:endParaRPr lang="en-US" sz="1200" dirty="0" smtClean="0"/>
          </a:p>
          <a:p>
            <a:endParaRPr lang="nl-NL" dirty="0"/>
          </a:p>
        </p:txBody>
      </p:sp>
      <p:sp>
        <p:nvSpPr>
          <p:cNvPr id="8" name="Pijl links 7"/>
          <p:cNvSpPr/>
          <p:nvPr/>
        </p:nvSpPr>
        <p:spPr>
          <a:xfrm>
            <a:off x="3065817" y="395846"/>
            <a:ext cx="230898" cy="179609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 links 8"/>
          <p:cNvSpPr/>
          <p:nvPr/>
        </p:nvSpPr>
        <p:spPr>
          <a:xfrm>
            <a:off x="3065817" y="1270089"/>
            <a:ext cx="230898" cy="179609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 links 9"/>
          <p:cNvSpPr/>
          <p:nvPr/>
        </p:nvSpPr>
        <p:spPr>
          <a:xfrm>
            <a:off x="3065817" y="2168131"/>
            <a:ext cx="230898" cy="179609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Pijl rechts 10"/>
          <p:cNvSpPr/>
          <p:nvPr/>
        </p:nvSpPr>
        <p:spPr>
          <a:xfrm>
            <a:off x="3578925" y="306041"/>
            <a:ext cx="230897" cy="179609"/>
          </a:xfrm>
          <a:prstGeom prst="lef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Pijl rechts 11"/>
          <p:cNvSpPr/>
          <p:nvPr/>
        </p:nvSpPr>
        <p:spPr>
          <a:xfrm>
            <a:off x="3578925" y="808239"/>
            <a:ext cx="230897" cy="179609"/>
          </a:xfrm>
          <a:prstGeom prst="lef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Pijl rechts 12"/>
          <p:cNvSpPr/>
          <p:nvPr/>
        </p:nvSpPr>
        <p:spPr>
          <a:xfrm>
            <a:off x="3578925" y="1359893"/>
            <a:ext cx="230897" cy="179609"/>
          </a:xfrm>
          <a:prstGeom prst="lef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Pijl rechts 13"/>
          <p:cNvSpPr/>
          <p:nvPr/>
        </p:nvSpPr>
        <p:spPr>
          <a:xfrm>
            <a:off x="3578925" y="1988522"/>
            <a:ext cx="230897" cy="179609"/>
          </a:xfrm>
          <a:prstGeom prst="lef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Pijl rechts 14"/>
          <p:cNvSpPr/>
          <p:nvPr/>
        </p:nvSpPr>
        <p:spPr>
          <a:xfrm>
            <a:off x="3578925" y="2793974"/>
            <a:ext cx="230897" cy="179609"/>
          </a:xfrm>
          <a:prstGeom prst="lef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/>
          <p:cNvSpPr/>
          <p:nvPr/>
        </p:nvSpPr>
        <p:spPr>
          <a:xfrm>
            <a:off x="3296715" y="3540224"/>
            <a:ext cx="282210" cy="230832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3296715" y="3540223"/>
            <a:ext cx="282210" cy="2308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</a:t>
            </a:r>
          </a:p>
          <a:p>
            <a:r>
              <a:rPr lang="nl-NL" dirty="0" smtClean="0"/>
              <a:t>0</a:t>
            </a:r>
          </a:p>
          <a:p>
            <a:r>
              <a:rPr lang="nl-NL" dirty="0" smtClean="0"/>
              <a:t>1</a:t>
            </a:r>
          </a:p>
          <a:p>
            <a:r>
              <a:rPr lang="nl-NL" dirty="0"/>
              <a:t>0</a:t>
            </a:r>
            <a:endParaRPr lang="nl-NL" dirty="0" smtClean="0"/>
          </a:p>
        </p:txBody>
      </p:sp>
      <p:sp>
        <p:nvSpPr>
          <p:cNvPr id="18" name="Pijl links 17"/>
          <p:cNvSpPr/>
          <p:nvPr/>
        </p:nvSpPr>
        <p:spPr>
          <a:xfrm>
            <a:off x="3065817" y="3784608"/>
            <a:ext cx="230898" cy="179609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Pijl links 18"/>
          <p:cNvSpPr/>
          <p:nvPr/>
        </p:nvSpPr>
        <p:spPr>
          <a:xfrm>
            <a:off x="3065817" y="4413238"/>
            <a:ext cx="230898" cy="179609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Pijl rechts 19"/>
          <p:cNvSpPr/>
          <p:nvPr/>
        </p:nvSpPr>
        <p:spPr>
          <a:xfrm>
            <a:off x="3578925" y="3964217"/>
            <a:ext cx="230897" cy="179609"/>
          </a:xfrm>
          <a:prstGeom prst="lef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Pijl rechts 20"/>
          <p:cNvSpPr/>
          <p:nvPr/>
        </p:nvSpPr>
        <p:spPr>
          <a:xfrm>
            <a:off x="3578925" y="4592847"/>
            <a:ext cx="230897" cy="179609"/>
          </a:xfrm>
          <a:prstGeom prst="lef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/>
          <p:cNvSpPr/>
          <p:nvPr/>
        </p:nvSpPr>
        <p:spPr>
          <a:xfrm>
            <a:off x="3296715" y="5848547"/>
            <a:ext cx="282210" cy="260495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296715" y="6145179"/>
            <a:ext cx="2822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</a:t>
            </a:r>
          </a:p>
          <a:p>
            <a:r>
              <a:rPr lang="nl-NL" dirty="0" smtClean="0"/>
              <a:t>0</a:t>
            </a:r>
          </a:p>
          <a:p>
            <a:r>
              <a:rPr lang="nl-NL" dirty="0" smtClean="0"/>
              <a:t>1</a:t>
            </a:r>
          </a:p>
          <a:p>
            <a:r>
              <a:rPr lang="nl-NL" dirty="0"/>
              <a:t>1</a:t>
            </a:r>
            <a:endParaRPr lang="nl-NL" dirty="0" smtClean="0"/>
          </a:p>
        </p:txBody>
      </p:sp>
      <p:sp>
        <p:nvSpPr>
          <p:cNvPr id="25" name="Pijl links 24"/>
          <p:cNvSpPr/>
          <p:nvPr/>
        </p:nvSpPr>
        <p:spPr>
          <a:xfrm>
            <a:off x="3065817" y="6145179"/>
            <a:ext cx="230898" cy="179609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Pijl links 25"/>
          <p:cNvSpPr/>
          <p:nvPr/>
        </p:nvSpPr>
        <p:spPr>
          <a:xfrm>
            <a:off x="3065817" y="6991904"/>
            <a:ext cx="230898" cy="179609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Pijl rechts 26"/>
          <p:cNvSpPr/>
          <p:nvPr/>
        </p:nvSpPr>
        <p:spPr>
          <a:xfrm>
            <a:off x="3578925" y="6234983"/>
            <a:ext cx="230897" cy="179609"/>
          </a:xfrm>
          <a:prstGeom prst="lef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Pijl rechts 27"/>
          <p:cNvSpPr/>
          <p:nvPr/>
        </p:nvSpPr>
        <p:spPr>
          <a:xfrm>
            <a:off x="3578925" y="6812295"/>
            <a:ext cx="230897" cy="179609"/>
          </a:xfrm>
          <a:prstGeom prst="lef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Pijl rechts 28"/>
          <p:cNvSpPr/>
          <p:nvPr/>
        </p:nvSpPr>
        <p:spPr>
          <a:xfrm>
            <a:off x="3578925" y="7338292"/>
            <a:ext cx="230897" cy="179609"/>
          </a:xfrm>
          <a:prstGeom prst="lef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3296715" y="0"/>
            <a:ext cx="282210" cy="223227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3296715" y="0"/>
            <a:ext cx="2822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</a:t>
            </a:r>
          </a:p>
          <a:p>
            <a:r>
              <a:rPr lang="nl-NL" dirty="0" smtClean="0"/>
              <a:t>0</a:t>
            </a:r>
          </a:p>
          <a:p>
            <a:r>
              <a:rPr lang="nl-NL" dirty="0" smtClean="0"/>
              <a:t>1</a:t>
            </a:r>
          </a:p>
          <a:p>
            <a:r>
              <a:rPr lang="nl-NL" dirty="0" smtClean="0"/>
              <a:t>2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153933" y="153950"/>
            <a:ext cx="2988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1200" dirty="0" smtClean="0"/>
          </a:p>
          <a:p>
            <a:pPr lvl="0"/>
            <a:r>
              <a:rPr lang="en-US" sz="1200" dirty="0" smtClean="0"/>
              <a:t>A </a:t>
            </a:r>
            <a:r>
              <a:rPr lang="en-US" sz="1200" dirty="0"/>
              <a:t>basic light system was designed by AFIR architects for the different exhibition areas.</a:t>
            </a:r>
          </a:p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3809822" y="153950"/>
            <a:ext cx="287340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1200" dirty="0" smtClean="0"/>
          </a:p>
          <a:p>
            <a:pPr lvl="0"/>
            <a:r>
              <a:rPr lang="en-US" sz="1200" dirty="0" smtClean="0"/>
              <a:t>A </a:t>
            </a:r>
            <a:r>
              <a:rPr lang="en-US" sz="1200" dirty="0"/>
              <a:t>training program for exhibition planning was designed</a:t>
            </a:r>
            <a:r>
              <a:rPr lang="en-US" sz="1200" dirty="0" smtClean="0"/>
              <a:t>.</a:t>
            </a:r>
          </a:p>
          <a:p>
            <a:pPr lvl="0"/>
            <a:endParaRPr lang="en-US" sz="1200" dirty="0" smtClean="0"/>
          </a:p>
          <a:p>
            <a:r>
              <a:rPr lang="en-US" sz="1200" dirty="0"/>
              <a:t>18 &amp; 19 September: a coordination meeting was organized in Abu Dhabi as a follow up of the Delhi meetings.</a:t>
            </a:r>
          </a:p>
          <a:p>
            <a:pPr lvl="0"/>
            <a:endParaRPr lang="en-US" sz="1200" dirty="0" smtClean="0"/>
          </a:p>
          <a:p>
            <a:endParaRPr lang="nl-NL" dirty="0"/>
          </a:p>
        </p:txBody>
      </p:sp>
      <p:sp>
        <p:nvSpPr>
          <p:cNvPr id="8" name="Pijl links 7"/>
          <p:cNvSpPr/>
          <p:nvPr/>
        </p:nvSpPr>
        <p:spPr>
          <a:xfrm>
            <a:off x="3065817" y="449021"/>
            <a:ext cx="230898" cy="179609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 rechts 8"/>
          <p:cNvSpPr/>
          <p:nvPr/>
        </p:nvSpPr>
        <p:spPr>
          <a:xfrm>
            <a:off x="3578925" y="538825"/>
            <a:ext cx="230897" cy="179609"/>
          </a:xfrm>
          <a:prstGeom prst="lef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 rechts 9"/>
          <p:cNvSpPr/>
          <p:nvPr/>
        </p:nvSpPr>
        <p:spPr>
          <a:xfrm>
            <a:off x="3578925" y="1077280"/>
            <a:ext cx="230897" cy="179609"/>
          </a:xfrm>
          <a:prstGeom prst="lef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599</Words>
  <Application>Microsoft Macintosh PowerPoint</Application>
  <PresentationFormat>Diavoorstelling (4:3)</PresentationFormat>
  <Paragraphs>154</Paragraphs>
  <Slides>3</Slides>
  <Notes>0</Notes>
  <HiddenSlides>0</HiddenSlides>
  <MMClips>0</MMClips>
  <ScaleCrop>false</ScaleCrop>
  <HeadingPairs>
    <vt:vector size="4" baseType="variant">
      <vt:variant>
        <vt:lpstr>Ontwerpsjabloon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Office-thema</vt:lpstr>
      <vt:lpstr>Dia 1</vt:lpstr>
      <vt:lpstr>Dia 2</vt:lpstr>
      <vt:lpstr>Dia 3</vt:lpstr>
    </vt:vector>
  </TitlesOfParts>
  <Company>CIE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Kim Stegeman</dc:creator>
  <cp:lastModifiedBy>Kim Stegeman</cp:lastModifiedBy>
  <cp:revision>3</cp:revision>
  <dcterms:created xsi:type="dcterms:W3CDTF">2014-04-15T10:04:55Z</dcterms:created>
  <dcterms:modified xsi:type="dcterms:W3CDTF">2014-04-15T10:06:15Z</dcterms:modified>
</cp:coreProperties>
</file>